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3gpp" ContentType="video/3gpp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573" r:id="rId3"/>
    <p:sldId id="668" r:id="rId4"/>
    <p:sldId id="648" r:id="rId5"/>
    <p:sldId id="649" r:id="rId6"/>
    <p:sldId id="650" r:id="rId7"/>
    <p:sldId id="651" r:id="rId8"/>
    <p:sldId id="618" r:id="rId9"/>
    <p:sldId id="654" r:id="rId10"/>
    <p:sldId id="655" r:id="rId11"/>
    <p:sldId id="656" r:id="rId12"/>
    <p:sldId id="621" r:id="rId13"/>
    <p:sldId id="658" r:id="rId14"/>
    <p:sldId id="659" r:id="rId15"/>
    <p:sldId id="660" r:id="rId16"/>
    <p:sldId id="624" r:id="rId17"/>
    <p:sldId id="661" r:id="rId18"/>
    <p:sldId id="662" r:id="rId19"/>
    <p:sldId id="627" r:id="rId20"/>
    <p:sldId id="663" r:id="rId21"/>
    <p:sldId id="664" r:id="rId22"/>
    <p:sldId id="665" r:id="rId23"/>
    <p:sldId id="666" r:id="rId24"/>
    <p:sldId id="670" r:id="rId25"/>
    <p:sldId id="676" r:id="rId26"/>
    <p:sldId id="631" r:id="rId27"/>
    <p:sldId id="669" r:id="rId28"/>
    <p:sldId id="671" r:id="rId29"/>
    <p:sldId id="672" r:id="rId30"/>
    <p:sldId id="674" r:id="rId31"/>
    <p:sldId id="675" r:id="rId32"/>
    <p:sldId id="638" r:id="rId33"/>
    <p:sldId id="673" r:id="rId34"/>
    <p:sldId id="677" r:id="rId35"/>
    <p:sldId id="678" r:id="rId36"/>
    <p:sldId id="684" r:id="rId37"/>
    <p:sldId id="679" r:id="rId38"/>
    <p:sldId id="680" r:id="rId39"/>
    <p:sldId id="681" r:id="rId40"/>
    <p:sldId id="682" r:id="rId41"/>
    <p:sldId id="683" r:id="rId42"/>
    <p:sldId id="685" r:id="rId43"/>
    <p:sldId id="686" r:id="rId44"/>
    <p:sldId id="687" r:id="rId45"/>
    <p:sldId id="688" r:id="rId46"/>
    <p:sldId id="689" r:id="rId47"/>
    <p:sldId id="690" r:id="rId48"/>
    <p:sldId id="691" r:id="rId49"/>
    <p:sldId id="692" r:id="rId50"/>
    <p:sldId id="696" r:id="rId51"/>
    <p:sldId id="693" r:id="rId52"/>
    <p:sldId id="694" r:id="rId53"/>
    <p:sldId id="700" r:id="rId54"/>
    <p:sldId id="695" r:id="rId55"/>
    <p:sldId id="697" r:id="rId56"/>
    <p:sldId id="698" r:id="rId57"/>
    <p:sldId id="699" r:id="rId58"/>
    <p:sldId id="701" r:id="rId59"/>
    <p:sldId id="444" r:id="rId60"/>
    <p:sldId id="446" r:id="rId61"/>
    <p:sldId id="368" r:id="rId62"/>
    <p:sldId id="369" r:id="rId63"/>
    <p:sldId id="447" r:id="rId6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FE"/>
    <a:srgbClr val="0E4DFE"/>
    <a:srgbClr val="8DEAF7"/>
    <a:srgbClr val="E5F177"/>
    <a:srgbClr val="95CBE3"/>
    <a:srgbClr val="E626DD"/>
    <a:srgbClr val="F395EF"/>
    <a:srgbClr val="61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1" i="0" u="none" strike="noStrike" kern="12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 </a:t>
            </a:r>
            <a:r>
              <a:rPr lang="en-US" sz="3200" b="1" i="0" u="none" strike="noStrike" kern="1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CUARTO </a:t>
            </a:r>
            <a:r>
              <a:rPr lang="en-US" sz="3200" b="1" i="0" u="none" strike="noStrike" kern="12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TRIMESTRE</a:t>
            </a:r>
            <a:r>
              <a:rPr lang="es-ES" sz="3200" b="1" i="0" u="none" strike="noStrike" kern="12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2020</a:t>
            </a:r>
            <a:endParaRPr lang="en-US" sz="3200" b="1" i="0" u="none" strike="noStrike" kern="12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6237178885021233"/>
          <c:y val="3.3624963546223139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815678164011366E-3"/>
          <c:y val="0.25699941673957422"/>
          <c:w val="0.48705405040257155"/>
          <c:h val="0.62815864683581224"/>
        </c:manualLayout>
      </c:layout>
      <c:pie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628BFE"/>
              </a:solidFill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4"/>
            <c:bubble3D val="0"/>
            <c:spPr>
              <a:solidFill>
                <a:srgbClr val="99CC00"/>
              </a:solidFill>
            </c:spPr>
            <c:extLst>
              <c:ext xmlns:c16="http://schemas.microsoft.com/office/drawing/2014/chart" uri="{C3380CC4-5D6E-409C-BE32-E72D297353CC}">
                <c16:uniqueId val="{00000007-E07E-4737-A637-DD2BC3CE0129}"/>
              </c:ext>
            </c:extLst>
          </c:dPt>
          <c:dPt>
            <c:idx val="5"/>
            <c:bubble3D val="0"/>
            <c:spPr>
              <a:solidFill>
                <a:srgbClr val="E626DD"/>
              </a:solidFill>
            </c:spPr>
            <c:extLst>
              <c:ext xmlns:c16="http://schemas.microsoft.com/office/drawing/2014/chart" uri="{C3380CC4-5D6E-409C-BE32-E72D297353CC}">
                <c16:uniqueId val="{00000008-E07E-4737-A637-DD2BC3CE0129}"/>
              </c:ext>
            </c:extLst>
          </c:dPt>
          <c:dPt>
            <c:idx val="6"/>
            <c:bubble3D val="0"/>
            <c:spPr>
              <a:solidFill>
                <a:srgbClr val="E5F177"/>
              </a:solidFill>
            </c:spPr>
            <c:extLst>
              <c:ext xmlns:c16="http://schemas.microsoft.com/office/drawing/2014/chart" uri="{C3380CC4-5D6E-409C-BE32-E72D297353CC}">
                <c16:uniqueId val="{00000009-E07E-4737-A637-DD2BC3CE0129}"/>
              </c:ext>
            </c:extLst>
          </c:dPt>
          <c:dLbls>
            <c:dLbl>
              <c:idx val="0"/>
              <c:layout>
                <c:manualLayout>
                  <c:x val="-9.2958866469816312E-2"/>
                  <c:y val="-0.2299698162729658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/>
                    </a:pPr>
                    <a:r>
                      <a:rPr lang="en-US" sz="2000" dirty="0" smtClean="0"/>
                      <a:t>86%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58612204724403E-2"/>
                      <c:h val="6.29167395742198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layout>
                <c:manualLayout>
                  <c:x val="0.11453051181102362"/>
                  <c:y val="-0.113124234470691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layout>
                <c:manualLayout>
                  <c:x val="-1.2072875656167988E-2"/>
                  <c:y val="7.032662583843686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1200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062414431047639E-2"/>
                      <c:h val="4.81019247594050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layout>
                <c:manualLayout>
                  <c:x val="1.7867208005249345E-2"/>
                  <c:y val="1.4171478565179352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837926509186353E-2"/>
                      <c:h val="4.06945173519976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dLbl>
              <c:idx val="5"/>
              <c:layout>
                <c:manualLayout>
                  <c:x val="-0.10275016404199477"/>
                  <c:y val="9.40953630796150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07E-4737-A637-DD2BC3CE0129}"/>
                </c:ext>
              </c:extLst>
            </c:dLbl>
            <c:dLbl>
              <c:idx val="6"/>
              <c:layout>
                <c:manualLayout>
                  <c:x val="-6.8595800524934381E-3"/>
                  <c:y val="1.454520268299795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Hoja1!$A$3:$A$9</c:f>
              <c:strCache>
                <c:ptCount val="6"/>
                <c:pt idx="0">
                  <c:v>CUOTAS DE CONDOMINOS</c:v>
                </c:pt>
                <c:pt idx="1">
                  <c:v>CUOTAS EXTRAORDINARIAS</c:v>
                </c:pt>
                <c:pt idx="2">
                  <c:v>SERVICIO AREAS PRIVADAS </c:v>
                </c:pt>
                <c:pt idx="3">
                  <c:v>CUOTAS ADICIONALES</c:v>
                </c:pt>
                <c:pt idx="4">
                  <c:v>MANTENIMIENTO ADICIONAL</c:v>
                </c:pt>
                <c:pt idx="5">
                  <c:v>PRODUCTOS FINACIEROS</c:v>
                </c:pt>
              </c:strCache>
            </c:strRef>
          </c:cat>
          <c:val>
            <c:numRef>
              <c:f>Hoja1!$B$3:$B$9</c:f>
              <c:numCache>
                <c:formatCode>General</c:formatCode>
                <c:ptCount val="7"/>
                <c:pt idx="0">
                  <c:v>86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41896145013123359"/>
          <c:y val="0.16623505395158938"/>
          <c:w val="0.21658472769028872"/>
          <c:h val="0.29709784193642463"/>
        </c:manualLayout>
      </c:layout>
      <c:overlay val="0"/>
      <c:txPr>
        <a:bodyPr/>
        <a:lstStyle/>
        <a:p>
          <a:pPr algn="just">
            <a:defRPr sz="1400"/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Descuento de los Ingresos</a:t>
            </a:r>
          </a:p>
        </c:rich>
      </c:tx>
      <c:layout>
        <c:manualLayout>
          <c:xMode val="edge"/>
          <c:yMode val="edge"/>
          <c:x val="0.3181960001452806"/>
          <c:y val="5.5230118244638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4789746944115123"/>
          <c:y val="0.16232894464509798"/>
          <c:w val="0.81386843267185449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21676321491353584"/>
                  <c:y val="0.145730864828278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-43%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19042557540575"/>
                      <c:h val="7.22337932101815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25700108358110219"/>
                  <c:y val="-0.1718523197477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143%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97530763255794"/>
                      <c:h val="8.05844830254539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dLbl>
              <c:idx val="2"/>
              <c:layout>
                <c:manualLayout>
                  <c:x val="-0.18327868536818784"/>
                  <c:y val="-1.84949733476133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143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58391201247313"/>
                      <c:h val="6.17824186363893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C83-4556-9CEA-7A57286A68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-43</c:v>
                </c:pt>
                <c:pt idx="1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657005028412571E-2"/>
          <c:y val="0.93867403314917131"/>
          <c:w val="0.85134254527615383"/>
          <c:h val="5.9994070516107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CUARTO </a:t>
            </a:r>
            <a:r>
              <a:rPr lang="es-E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TRIMESTRE 2020</a:t>
            </a:r>
          </a:p>
        </c:rich>
      </c:tx>
      <c:layout>
        <c:manualLayout>
          <c:xMode val="edge"/>
          <c:yMode val="edge"/>
          <c:x val="0.10832226957303039"/>
          <c:y val="1.87830520981479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853643963239897"/>
          <c:w val="0.68354016433236253"/>
          <c:h val="0.7698491553485976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C8A8-4DAC-BF8D-E082339775E0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312-49BF-89B6-F2B66DC311A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7065199890518365"/>
                  <c:y val="-0.420540845484704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0.29273862309207865"/>
                  <c:y val="-0.2297473960030191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-4.0559386528821071E-3"/>
                  <c:y val="2.05704866098913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1.0012714075845933E-2"/>
                  <c:y val="1.558657557982966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5.3557008985975145E-2"/>
                  <c:y val="0.3040684715670203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dLbl>
              <c:idx val="10"/>
              <c:layout>
                <c:manualLayout>
                  <c:x val="-6.3756156804146757E-2"/>
                  <c:y val="1.58438060340415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1.5%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C8A8-4DAC-BF8D-E082339775E0}"/>
                </c:ext>
              </c:extLst>
            </c:dLbl>
            <c:dLbl>
              <c:idx val="11"/>
              <c:layout>
                <c:manualLayout>
                  <c:x val="-8.6602205265928947E-2"/>
                  <c:y val="0.4971905522604409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7312-49BF-89B6-F2B66DC311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Hoja1!$A$2:$A$12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OTROS GASTOS EXTRAORDINARIOS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17</c:v>
                </c:pt>
                <c:pt idx="1">
                  <c:v>42</c:v>
                </c:pt>
                <c:pt idx="2">
                  <c:v>26</c:v>
                </c:pt>
                <c:pt idx="3">
                  <c:v>13</c:v>
                </c:pt>
                <c:pt idx="4">
                  <c:v>6</c:v>
                </c:pt>
                <c:pt idx="5">
                  <c:v>4</c:v>
                </c:pt>
                <c:pt idx="6">
                  <c:v>1.5</c:v>
                </c:pt>
                <c:pt idx="7">
                  <c:v>1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63894325488429848"/>
          <c:y val="0.12669772528433945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TOTAL DEL ACTIVO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862840273026514E-2"/>
          <c:y val="0.1822026099977473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0.15983435120232084"/>
                  <c:y val="-0.2323008797341113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aseline="0" dirty="0" smtClean="0"/>
                      <a:t>88.10%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89924599403353"/>
                      <c:h val="0.247617750643031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-6.0936767737247433E-2"/>
                  <c:y val="6.29460448311785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11.90%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08493921496474"/>
                      <c:h val="0.24462031993678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88.1</c:v>
                </c:pt>
                <c:pt idx="1">
                  <c:v>11.9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DEL PASIVO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15%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96264982625971"/>
                      <c:h val="0.163689690868126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85%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235490726308666"/>
                      <c:h val="0.112733368861934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0.42304</cdr:x>
      <cdr:y>0.0967</cdr:y>
    </cdr:from>
    <cdr:to>
      <cdr:x>0.66355</cdr:x>
      <cdr:y>0.1652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157735" y="663198"/>
          <a:ext cx="2932298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0.28618</cdr:x>
      <cdr:y>0.82982</cdr:y>
    </cdr:from>
    <cdr:to>
      <cdr:x>0.36118</cdr:x>
      <cdr:y>0.96316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3489158" y="56909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0.05671</cdr:x>
      <cdr:y>0.5</cdr:y>
    </cdr:from>
    <cdr:to>
      <cdr:x>0.08493</cdr:x>
      <cdr:y>0.54815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646411" y="3429000"/>
          <a:ext cx="321734" cy="330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0.28514</cdr:x>
      <cdr:y>0.15144</cdr:y>
    </cdr:from>
    <cdr:to>
      <cdr:x>0.325</cdr:x>
      <cdr:y>0.20673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476467" y="1066798"/>
          <a:ext cx="485933" cy="389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600" dirty="0" smtClean="0"/>
            <a:t>1%</a:t>
          </a:r>
          <a:endParaRPr lang="es-MX" sz="1600" dirty="0"/>
        </a:p>
      </cdr:txBody>
    </cdr:sp>
  </cdr:relSizeAnchor>
  <cdr:relSizeAnchor xmlns:cdr="http://schemas.openxmlformats.org/drawingml/2006/chartDrawing">
    <cdr:from>
      <cdr:x>0.05225</cdr:x>
      <cdr:y>0.32346</cdr:y>
    </cdr:from>
    <cdr:to>
      <cdr:x>0.10276</cdr:x>
      <cdr:y>0.41975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595611" y="2218267"/>
          <a:ext cx="575734" cy="660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0.30763</cdr:x>
      <cdr:y>0.09026</cdr:y>
    </cdr:from>
    <cdr:to>
      <cdr:x>0.34722</cdr:x>
      <cdr:y>0.17067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3750570" y="635810"/>
          <a:ext cx="482763" cy="5664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 smtClean="0"/>
            <a:t>3%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09/07/2021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2330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36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1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4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127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434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9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8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266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9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3gpp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3gp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9"/>
            <a:ext cx="12192000" cy="6872749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3634372" y="5657355"/>
            <a:ext cx="86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-174524" y="4307863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Cuarto trimestre </a:t>
            </a:r>
            <a:r>
              <a:rPr lang="es-MX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1" y="0"/>
            <a:ext cx="574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86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44133" y="1981697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COMISION FEDERAL DE ELECTRICIDAD </a:t>
            </a:r>
          </a:p>
          <a:p>
            <a:pPr algn="ctr"/>
            <a:endParaRPr lang="es-MX" sz="48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RECORTANDO RAMAS</a:t>
            </a:r>
          </a:p>
        </p:txBody>
      </p:sp>
    </p:spTree>
    <p:extLst>
      <p:ext uri="{BB962C8B-B14F-4D97-AF65-F5344CB8AC3E}">
        <p14:creationId xmlns:p14="http://schemas.microsoft.com/office/powerpoint/2010/main" val="333844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572932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69" y="-1"/>
            <a:ext cx="385103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32" y="0"/>
            <a:ext cx="476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64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3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0"/>
            <a:ext cx="419946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67" y="0"/>
            <a:ext cx="397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0-12-07 at 1.46.15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533" y="762000"/>
            <a:ext cx="5537200" cy="6096000"/>
          </a:xfrm>
          <a:prstGeom prst="rect">
            <a:avLst/>
          </a:prstGeom>
        </p:spPr>
      </p:pic>
      <p:pic>
        <p:nvPicPr>
          <p:cNvPr id="4" name="WhatsApp Video 2020-12-07 at 11.27.52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8076" y="762000"/>
            <a:ext cx="5658458" cy="609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8533" y="172533"/>
            <a:ext cx="5999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VIDEO </a:t>
            </a: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(POSICIONARSE EN LA FOTOGRAFA PARA OBSERVAR</a:t>
            </a:r>
            <a:r>
              <a:rPr lang="es-MX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398075" y="192666"/>
            <a:ext cx="5999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VIDEO </a:t>
            </a:r>
            <a:r>
              <a:rPr lang="es-MX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(POSICIONARSE EN LA FOTOGRAFA PARA OBSERVAR</a:t>
            </a:r>
            <a:r>
              <a:rPr lang="es-MX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47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8667" y="1016497"/>
            <a:ext cx="89746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TELMEX </a:t>
            </a:r>
          </a:p>
          <a:p>
            <a:pPr algn="ctr"/>
            <a:endParaRPr lang="es-MX" sz="48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INSTALANDO FIBRA OPTICA DENTRO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1313764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97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7" y="0"/>
            <a:ext cx="616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7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806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0"/>
            <a:ext cx="58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3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03867" y="315044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DENTRO DEL CONDOMINO</a:t>
            </a:r>
          </a:p>
        </p:txBody>
      </p:sp>
      <p:sp>
        <p:nvSpPr>
          <p:cNvPr id="4" name="CuadroTexto 3"/>
          <p:cNvSpPr txBox="1"/>
          <p:nvPr/>
        </p:nvSpPr>
        <p:spPr>
          <a:xfrm rot="10800000" flipV="1">
            <a:off x="753532" y="2623368"/>
            <a:ext cx="1053253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ARREGLO BOMBA MZA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ARREGLO PLUMA VIGILANCIA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ALAMOS 9 NIVELAR PARA EL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CAMBIO DE LLAVE OLIVOS 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TAPAR HOYO COLINAS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COLOCAR FOCO COLINAS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PINTURA EN PALMERAS 41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REAPRIETE POSTE ALUMBRADO MAPLES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890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332" y="59316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DE FUGAS DE AGUA</a:t>
            </a: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rot="10800000" flipV="1">
            <a:off x="753532" y="3143535"/>
            <a:ext cx="1053253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PASEO COLINAS 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PALMERAS 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NOGALES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74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18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8" y="0"/>
            <a:ext cx="4487332" cy="68579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352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67" y="135467"/>
            <a:ext cx="3810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8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78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699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21" y="0"/>
            <a:ext cx="4045479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2" y="0"/>
            <a:ext cx="3918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08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693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36068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7" y="0"/>
            <a:ext cx="4487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8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2600" y="1752599"/>
            <a:ext cx="6858000" cy="33527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799" y="1278466"/>
            <a:ext cx="6858000" cy="43010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3777" y="1309777"/>
            <a:ext cx="6858001" cy="42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0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32465" y="593164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RESPUESTA POSITIVA CON LA ASEGURADORA ARVIDA (SWIS RE)</a:t>
            </a:r>
          </a:p>
        </p:txBody>
      </p:sp>
      <p:sp>
        <p:nvSpPr>
          <p:cNvPr id="3" name="CuadroTexto 2"/>
          <p:cNvSpPr txBox="1"/>
          <p:nvPr/>
        </p:nvSpPr>
        <p:spPr>
          <a:xfrm rot="10800000" flipV="1">
            <a:off x="753532" y="3654417"/>
            <a:ext cx="1053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DESPLAZAMIENTO ADOQUIN MANZANA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VIDRIO ROTO PIRULES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66567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6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9" y="0"/>
            <a:ext cx="361103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66" y="0"/>
            <a:ext cx="4690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75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2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962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3" y="0"/>
            <a:ext cx="382693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5" y="0"/>
            <a:ext cx="4097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5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6334" y="1566333"/>
            <a:ext cx="6858000" cy="37253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2264" y="1405468"/>
            <a:ext cx="6858001" cy="40470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4063" y="1380067"/>
            <a:ext cx="6858003" cy="409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9399" y="20494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MANTENIMIENTO </a:t>
            </a: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577352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08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033" y="0"/>
            <a:ext cx="38989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7" y="0"/>
            <a:ext cx="4182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24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64000" cy="33697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9399" y="160866"/>
            <a:ext cx="3369732" cy="304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264" y="1075265"/>
            <a:ext cx="6858001" cy="47074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564466"/>
            <a:ext cx="4064000" cy="32935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3564466"/>
            <a:ext cx="3048000" cy="32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90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rot="10800000" flipV="1">
            <a:off x="2582332" y="121415"/>
            <a:ext cx="7303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Tapar hoyos planta tratadora albañal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2053" y="2021416"/>
            <a:ext cx="5998635" cy="36745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6868" y="859366"/>
            <a:ext cx="4064000" cy="304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5386" y="3431353"/>
            <a:ext cx="2746961" cy="40640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5356" y="1708789"/>
            <a:ext cx="6115255" cy="41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5496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99" y="0"/>
            <a:ext cx="428836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0"/>
            <a:ext cx="391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6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549399" y="20494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PODA TRIMESTRAL ENTRADA COLINAS</a:t>
            </a:r>
          </a:p>
        </p:txBody>
      </p:sp>
    </p:spTree>
    <p:extLst>
      <p:ext uri="{BB962C8B-B14F-4D97-AF65-F5344CB8AC3E}">
        <p14:creationId xmlns:p14="http://schemas.microsoft.com/office/powerpoint/2010/main" val="3437520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42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3" y="0"/>
            <a:ext cx="6282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5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1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9399" y="20494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CAMIÓN </a:t>
            </a:r>
          </a:p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VERDE (BASURA)</a:t>
            </a:r>
          </a:p>
        </p:txBody>
      </p:sp>
    </p:spTree>
    <p:extLst>
      <p:ext uri="{BB962C8B-B14F-4D97-AF65-F5344CB8AC3E}">
        <p14:creationId xmlns:p14="http://schemas.microsoft.com/office/powerpoint/2010/main" val="2363076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0"/>
            <a:ext cx="6045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50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67" y="0"/>
            <a:ext cx="387773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3" y="0"/>
            <a:ext cx="3505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80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0301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02" y="0"/>
            <a:ext cx="394969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94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5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962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38608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0"/>
            <a:ext cx="406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40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82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3" y="0"/>
            <a:ext cx="5977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30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9399" y="20494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LA BOMBA DEL POZO (Ahuehuetes)</a:t>
            </a:r>
          </a:p>
        </p:txBody>
      </p:sp>
    </p:spTree>
    <p:extLst>
      <p:ext uri="{BB962C8B-B14F-4D97-AF65-F5344CB8AC3E}">
        <p14:creationId xmlns:p14="http://schemas.microsoft.com/office/powerpoint/2010/main" val="2885225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266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0"/>
            <a:ext cx="614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3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22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4" y="0"/>
            <a:ext cx="5774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31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0"/>
            <a:ext cx="4165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71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362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7" y="0"/>
            <a:ext cx="5655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48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0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7" y="0"/>
            <a:ext cx="5706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87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0"/>
            <a:ext cx="3429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0"/>
            <a:ext cx="5054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13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0"/>
            <a:ext cx="3708399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1" y="0"/>
            <a:ext cx="4470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34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549399" y="2049431"/>
            <a:ext cx="89746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NOM – 35</a:t>
            </a:r>
          </a:p>
          <a:p>
            <a:pPr algn="ctr"/>
            <a:r>
              <a:rPr lang="es-MX" sz="44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CUMPLEAÑOS PERSONAL </a:t>
            </a:r>
          </a:p>
        </p:txBody>
      </p:sp>
    </p:spTree>
    <p:extLst>
      <p:ext uri="{BB962C8B-B14F-4D97-AF65-F5344CB8AC3E}">
        <p14:creationId xmlns:p14="http://schemas.microsoft.com/office/powerpoint/2010/main" val="2897397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06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7" y="0"/>
            <a:ext cx="605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00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133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2" y="0"/>
            <a:ext cx="6028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8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9399" y="20494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RIFA DE FIN DE AÑO 2020</a:t>
            </a:r>
          </a:p>
        </p:txBody>
      </p:sp>
    </p:spTree>
    <p:extLst>
      <p:ext uri="{BB962C8B-B14F-4D97-AF65-F5344CB8AC3E}">
        <p14:creationId xmlns:p14="http://schemas.microsoft.com/office/powerpoint/2010/main" val="24300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74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0"/>
            <a:ext cx="604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2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13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3" y="0"/>
            <a:ext cx="618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36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98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4" y="0"/>
            <a:ext cx="592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2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0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584626" y="61466"/>
            <a:ext cx="7022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CUARTO </a:t>
            </a:r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TRIMESTRE 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890595"/>
              </p:ext>
            </p:extLst>
          </p:nvPr>
        </p:nvGraphicFramePr>
        <p:xfrm>
          <a:off x="771896" y="1413206"/>
          <a:ext cx="10633293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16241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rgbClr val="0E4DF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7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AZUL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3387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3"/>
            <a:ext cx="6011335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0154" y="386646"/>
            <a:ext cx="6818491" cy="60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49809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582738"/>
              </p:ext>
            </p:extLst>
          </p:nvPr>
        </p:nvGraphicFramePr>
        <p:xfrm>
          <a:off x="7299800" y="1139371"/>
          <a:ext cx="4892200" cy="5363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8073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206601"/>
              </p:ext>
            </p:extLst>
          </p:nvPr>
        </p:nvGraphicFramePr>
        <p:xfrm>
          <a:off x="703374" y="1200329"/>
          <a:ext cx="1088105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384198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496861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CANCELACION DE CFDI INGRESOS POR DEMANDAS </a:t>
                      </a: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632528" y="0"/>
            <a:ext cx="7022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CUARTO TRIMESTRE  </a:t>
            </a:r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0317913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015567"/>
              </p:ext>
            </p:extLst>
          </p:nvPr>
        </p:nvGraphicFramePr>
        <p:xfrm>
          <a:off x="0" y="0"/>
          <a:ext cx="12191999" cy="704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45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8802191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2679214" y="1595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FF0000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AL 31 DE DICIEMBRE </a:t>
            </a:r>
            <a:r>
              <a:rPr lang="es-ES" sz="1600" dirty="0">
                <a:solidFill>
                  <a:srgbClr val="FF0000"/>
                </a:solidFill>
              </a:rPr>
              <a:t>DEL 2020</a:t>
            </a:r>
          </a:p>
          <a:p>
            <a:pPr algn="ctr"/>
            <a:r>
              <a:rPr lang="es-ES" sz="1600" dirty="0">
                <a:solidFill>
                  <a:srgbClr val="FF0000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8008260"/>
              </p:ext>
            </p:extLst>
          </p:nvPr>
        </p:nvGraphicFramePr>
        <p:xfrm>
          <a:off x="7544072" y="1595676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38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3918" y="228120"/>
            <a:ext cx="6984844" cy="62749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7616" y="343620"/>
            <a:ext cx="6858003" cy="61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8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4933" y="21510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LUMINARIAS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355544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914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6" y="0"/>
            <a:ext cx="387773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0"/>
            <a:ext cx="462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5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</TotalTime>
  <Words>362</Words>
  <Application>Microsoft Office PowerPoint</Application>
  <PresentationFormat>Panorámica</PresentationFormat>
  <Paragraphs>120</Paragraphs>
  <Slides>63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9" baseType="lpstr">
      <vt:lpstr>Arial</vt:lpstr>
      <vt:lpstr>Arial Black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226</cp:revision>
  <dcterms:created xsi:type="dcterms:W3CDTF">2019-04-30T23:24:35Z</dcterms:created>
  <dcterms:modified xsi:type="dcterms:W3CDTF">2021-07-10T00:49:18Z</dcterms:modified>
</cp:coreProperties>
</file>